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2" r:id="rId3"/>
    <p:sldId id="263" r:id="rId4"/>
    <p:sldId id="257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6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2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6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0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94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3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7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7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4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Show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85196"/>
          </a:xfrm>
        </p:spPr>
        <p:txBody>
          <a:bodyPr>
            <a:normAutofit/>
          </a:bodyPr>
          <a:lstStyle/>
          <a:p>
            <a:r>
              <a:rPr lang="fa-IR" sz="6500" b="1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دانشنما  چیست؟</a:t>
            </a:r>
            <a:r>
              <a:rPr lang="fa-IR" dirty="0" smtClean="0">
                <a:cs typeface="B Traffic" panose="00000400000000000000" pitchFamily="2" charset="-78"/>
              </a:rPr>
              <a:t/>
            </a:r>
            <a:br>
              <a:rPr lang="fa-IR" dirty="0" smtClean="0">
                <a:cs typeface="B Traffic" panose="00000400000000000000" pitchFamily="2" charset="-78"/>
              </a:rPr>
            </a:br>
            <a:r>
              <a:rPr lang="fa-IR" dirty="0" smtClean="0">
                <a:cs typeface="B Traffic" panose="00000400000000000000" pitchFamily="2" charset="-78"/>
              </a:rPr>
              <a:t>سید محسن حسینی</a:t>
            </a:r>
            <a:endParaRPr lang="fa-IR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4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Traffic" panose="00000400000000000000" pitchFamily="2" charset="-78"/>
              </a:rPr>
              <a:t>امریکا</a:t>
            </a:r>
            <a:endParaRPr lang="fa-IR" b="1" dirty="0"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261"/>
            <a:ext cx="8596668" cy="46511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cs typeface="B Traffic" panose="00000400000000000000" pitchFamily="2" charset="-78"/>
              </a:rPr>
              <a:t>از معروفترین برنامه های حال حاضر می توان از </a:t>
            </a:r>
            <a:r>
              <a:rPr lang="en-US" dirty="0" err="1">
                <a:cs typeface="B Traffic" panose="00000400000000000000" pitchFamily="2" charset="-78"/>
              </a:rPr>
              <a:t>MythBusters</a:t>
            </a:r>
            <a:r>
              <a:rPr lang="en-US" dirty="0">
                <a:cs typeface="B Traffic" panose="00000400000000000000" pitchFamily="2" charset="-78"/>
              </a:rPr>
              <a:t> </a:t>
            </a:r>
            <a:r>
              <a:rPr lang="fa-IR" dirty="0" smtClean="0">
                <a:cs typeface="B Traffic" panose="00000400000000000000" pitchFamily="2" charset="-78"/>
              </a:rPr>
              <a:t> نام </a:t>
            </a:r>
            <a:r>
              <a:rPr lang="fa-IR" dirty="0">
                <a:cs typeface="B Traffic" panose="00000400000000000000" pitchFamily="2" charset="-78"/>
              </a:rPr>
              <a:t>برد که در ایران با نام «افسانه زدایان» از شبکه چهار پخش شده است این برنامه از سال 2003 تاکنون تولید و پخش شده است. که با استقبال گسترده در سراسر جهان مواجه است و حتی با دعوت اوباما در سال 2010 پای آنان به کاخ سفید هم کشیده شد.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50" y="3371083"/>
            <a:ext cx="4328535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b="1" dirty="0" smtClean="0">
                <a:solidFill>
                  <a:schemeClr val="tx1"/>
                </a:solidFill>
                <a:latin typeface="Pooya TV" panose="00000500000000000000" pitchFamily="50" charset="-78"/>
                <a:cs typeface="Pooya TV" panose="00000500000000000000" pitchFamily="50" charset="-78"/>
              </a:rPr>
              <a:t>دانش و علم</a:t>
            </a:r>
            <a:endParaRPr lang="fa-IR" sz="5400" b="1" dirty="0">
              <a:solidFill>
                <a:schemeClr val="tx1"/>
              </a:solidFill>
              <a:latin typeface="Pooya TV" panose="00000500000000000000" pitchFamily="50" charset="-78"/>
              <a:cs typeface="Pooya TV" panose="00000500000000000000" pitchFamily="50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 dirty="0" smtClean="0">
                <a:latin typeface="Pooya TV" panose="00000500000000000000" pitchFamily="50" charset="-78"/>
                <a:cs typeface="Pooya TV" panose="00000500000000000000" pitchFamily="50" charset="-78"/>
              </a:rPr>
              <a:t>علم (علوم تجربی)</a:t>
            </a:r>
          </a:p>
          <a:p>
            <a:r>
              <a:rPr lang="en-US" b="1" dirty="0">
                <a:latin typeface="+mj-lt"/>
                <a:cs typeface="Pooya TV" panose="00000500000000000000" pitchFamily="50" charset="-78"/>
              </a:rPr>
              <a:t>Science</a:t>
            </a:r>
            <a:endParaRPr lang="fa-IR" b="1" dirty="0">
              <a:latin typeface="+mj-lt"/>
              <a:cs typeface="Pooya TV" panose="00000500000000000000" pitchFamily="50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b="1" dirty="0" smtClean="0">
                <a:latin typeface="Pooya TV" panose="00000500000000000000" pitchFamily="50" charset="-78"/>
                <a:cs typeface="Pooya TV" panose="00000500000000000000" pitchFamily="50" charset="-78"/>
              </a:rPr>
              <a:t>دانش (علوم انسانی)</a:t>
            </a:r>
          </a:p>
          <a:p>
            <a:r>
              <a:rPr lang="en-US" b="1" dirty="0">
                <a:latin typeface="+mj-lt"/>
                <a:cs typeface="Pooya TV" panose="00000500000000000000" pitchFamily="50" charset="-78"/>
              </a:rPr>
              <a:t>Knowledge</a:t>
            </a:r>
            <a:endParaRPr lang="fa-IR" b="1" dirty="0">
              <a:latin typeface="+mj-lt"/>
              <a:cs typeface="Pooya TV" panose="00000500000000000000" pitchFamily="50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247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واژگان مرتبط با برنامه های علمی:</a:t>
            </a:r>
            <a:endParaRPr lang="fa-IR" b="1" dirty="0"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cs typeface="B Traffic" panose="00000400000000000000" pitchFamily="2" charset="-78"/>
              </a:rPr>
              <a:t>Edutainment </a:t>
            </a:r>
            <a:r>
              <a:rPr lang="en-US" dirty="0" smtClean="0">
                <a:cs typeface="B Traffic" panose="00000400000000000000" pitchFamily="2" charset="-78"/>
              </a:rPr>
              <a:t>Show (</a:t>
            </a:r>
            <a:r>
              <a:rPr lang="fa-IR" dirty="0" smtClean="0">
                <a:cs typeface="B Traffic" panose="00000400000000000000" pitchFamily="2" charset="-78"/>
              </a:rPr>
              <a:t>سرگرم آموزی</a:t>
            </a:r>
            <a:r>
              <a:rPr lang="en-US" dirty="0" smtClean="0">
                <a:cs typeface="B Traffic" panose="00000400000000000000" pitchFamily="2" charset="-78"/>
              </a:rPr>
              <a:t>)</a:t>
            </a:r>
          </a:p>
          <a:p>
            <a:pPr algn="l" rtl="0"/>
            <a:r>
              <a:rPr lang="en-US" dirty="0">
                <a:cs typeface="B Traffic" panose="00000400000000000000" pitchFamily="2" charset="-78"/>
              </a:rPr>
              <a:t>Experiment Show </a:t>
            </a:r>
            <a:endParaRPr lang="en-US" dirty="0" smtClean="0">
              <a:cs typeface="B Traffic" panose="00000400000000000000" pitchFamily="2" charset="-78"/>
            </a:endParaRPr>
          </a:p>
          <a:p>
            <a:pPr algn="l" rtl="0"/>
            <a:r>
              <a:rPr lang="en-US" dirty="0">
                <a:cs typeface="B Traffic" panose="00000400000000000000" pitchFamily="2" charset="-78"/>
              </a:rPr>
              <a:t>Science Show </a:t>
            </a:r>
            <a:endParaRPr lang="en-US" dirty="0" smtClean="0">
              <a:cs typeface="B Traffic" panose="00000400000000000000" pitchFamily="2" charset="-78"/>
            </a:endParaRPr>
          </a:p>
          <a:p>
            <a:pPr algn="l" rtl="0"/>
            <a:r>
              <a:rPr lang="fa-IR" b="1" dirty="0">
                <a:latin typeface="Pooya TV" panose="00000500000000000000" pitchFamily="50" charset="-78"/>
                <a:cs typeface="B Traffic" panose="00000400000000000000" pitchFamily="2" charset="-78"/>
              </a:rPr>
              <a:t>برنامه علمی</a:t>
            </a:r>
          </a:p>
          <a:p>
            <a:pPr algn="l" rtl="0"/>
            <a:r>
              <a:rPr lang="fa-IR" b="1" dirty="0">
                <a:latin typeface="Pooya TV" panose="00000500000000000000" pitchFamily="50" charset="-78"/>
                <a:cs typeface="B Traffic" panose="00000400000000000000" pitchFamily="2" charset="-78"/>
              </a:rPr>
              <a:t>برنامه آموزشی</a:t>
            </a:r>
          </a:p>
          <a:p>
            <a:pPr marL="0" indent="0" algn="l" rtl="0">
              <a:buNone/>
            </a:pPr>
            <a:endParaRPr lang="fa-IR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6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1753"/>
          </a:xfrm>
        </p:spPr>
        <p:txBody>
          <a:bodyPr/>
          <a:lstStyle/>
          <a:p>
            <a:pPr algn="r"/>
            <a:r>
              <a:rPr lang="fa-IR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تعریف </a:t>
            </a:r>
            <a:r>
              <a:rPr lang="fa-IR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دانش‌نما </a:t>
            </a:r>
            <a:r>
              <a:rPr lang="fa-IR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:</a:t>
            </a:r>
            <a:endParaRPr lang="fa-IR" dirty="0"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4851"/>
            <a:ext cx="8596668" cy="4636511"/>
          </a:xfrm>
        </p:spPr>
        <p:txBody>
          <a:bodyPr>
            <a:normAutofit fontScale="92500"/>
          </a:bodyPr>
          <a:lstStyle/>
          <a:p>
            <a:pPr algn="just"/>
            <a:r>
              <a:rPr lang="fa-IR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دانش‌نما </a:t>
            </a:r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در فرهنگ دهخدا به معناهای نمایندهٔ دانش، نشان دهندهٔ دانش، عرضه‌کنندهٔ علم، نشان‌دهندهٔ میزان معلومات و اطلاعات </a:t>
            </a:r>
            <a:r>
              <a:rPr lang="fa-IR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آمده‌است.</a:t>
            </a:r>
            <a:endParaRPr lang="fa-IR" sz="2400" dirty="0">
              <a:latin typeface="Pooya TV" panose="00000500000000000000" pitchFamily="50" charset="-78"/>
              <a:cs typeface="B Traffic" panose="00000400000000000000" pitchFamily="2" charset="-78"/>
            </a:endParaRPr>
          </a:p>
          <a:p>
            <a:pPr algn="just"/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دانشنما </a:t>
            </a:r>
            <a:r>
              <a:rPr lang="en-US" sz="2400" dirty="0" smtClean="0">
                <a:latin typeface="Adobe Arabic" panose="02040503050201020203" pitchFamily="18" charset="-78"/>
                <a:cs typeface="B Traffic" panose="00000400000000000000" pitchFamily="2" charset="-78"/>
              </a:rPr>
              <a:t>Science Show</a:t>
            </a:r>
            <a:r>
              <a:rPr lang="en-US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) </a:t>
            </a:r>
            <a:r>
              <a:rPr lang="fa-IR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) گونه‌ای </a:t>
            </a:r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از نمایش یا اجراهایی صحنه‌ای </a:t>
            </a:r>
            <a:r>
              <a:rPr lang="en-US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 (</a:t>
            </a:r>
            <a:r>
              <a:rPr lang="en-US" sz="2400" dirty="0" smtClean="0">
                <a:latin typeface="Adobe Arabic" panose="02040503050201020203" pitchFamily="18" charset="-78"/>
                <a:cs typeface="B Traffic" panose="00000400000000000000" pitchFamily="2" charset="-78"/>
              </a:rPr>
              <a:t>Stage</a:t>
            </a:r>
            <a:r>
              <a:rPr lang="en-US" sz="2400" dirty="0">
                <a:latin typeface="Pooya TV" panose="00000500000000000000" pitchFamily="50" charset="-78"/>
                <a:cs typeface="B Traffic" panose="00000400000000000000" pitchFamily="2" charset="-78"/>
              </a:rPr>
              <a:t>) </a:t>
            </a:r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یا برنامه‌های (شوهای) تلویزیونی اطلاق می‌شود که هدف آن ارائه جذابیت‌های علم است.</a:t>
            </a:r>
          </a:p>
          <a:p>
            <a:pPr algn="just"/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در این گونه برنامه‌ها از مطالب غامض یا فرمولهای پیچیده علمی یا مباحث کسالت‌آور خبری نیست. همه آنچه که به نمایش در می‌آید پدیده‌های هیجان انگیز و آزمایش‌های جالب و شگفت‌انگیز است. پدیده‌هایی که شور و شعف بینندگان را به همراه دارد و آنان را به حیرت وا می‌دارد.</a:t>
            </a:r>
          </a:p>
          <a:p>
            <a:pPr algn="just"/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در این گونه برنامه‌ها با نمایش دادن پدیده‌های جذاب، انگیزه مخاطب برای فهم پدیده را تحریک می‌کنند و سپس با زبانی ساده مفاهیم پیچده علمی توضیح داده می‌شود</a:t>
            </a:r>
            <a:r>
              <a:rPr lang="fa-IR" sz="2400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.</a:t>
            </a:r>
            <a:endParaRPr lang="fa-IR" sz="2400" dirty="0">
              <a:latin typeface="Pooya TV" panose="00000500000000000000" pitchFamily="50" charset="-78"/>
              <a:cs typeface="B Traffic" panose="00000400000000000000" pitchFamily="2" charset="-78"/>
            </a:endParaRPr>
          </a:p>
          <a:p>
            <a:pPr algn="just"/>
            <a:r>
              <a:rPr lang="fa-IR" sz="2400" dirty="0">
                <a:latin typeface="Pooya TV" panose="00000500000000000000" pitchFamily="50" charset="-78"/>
                <a:cs typeface="B Traffic" panose="00000400000000000000" pitchFamily="2" charset="-78"/>
              </a:rPr>
              <a:t>چیستا نخستین برنامه تلویزیونی ایرانی در این گونه بود.</a:t>
            </a:r>
          </a:p>
        </p:txBody>
      </p:sp>
    </p:spTree>
    <p:extLst>
      <p:ext uri="{BB962C8B-B14F-4D97-AF65-F5344CB8AC3E}">
        <p14:creationId xmlns:p14="http://schemas.microsoft.com/office/powerpoint/2010/main" val="1688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طیف برنامه های علمی</a:t>
            </a:r>
            <a:endParaRPr lang="fa-IR" b="1" dirty="0"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7333" y="1811454"/>
            <a:ext cx="8594479" cy="1481969"/>
            <a:chOff x="677333" y="1811454"/>
            <a:chExt cx="8594479" cy="1481969"/>
          </a:xfrm>
        </p:grpSpPr>
        <p:sp>
          <p:nvSpPr>
            <p:cNvPr id="8" name="Freeform 7"/>
            <p:cNvSpPr/>
            <p:nvPr/>
          </p:nvSpPr>
          <p:spPr>
            <a:xfrm>
              <a:off x="677333" y="1811454"/>
              <a:ext cx="2019214" cy="1481689"/>
            </a:xfrm>
            <a:custGeom>
              <a:avLst/>
              <a:gdLst>
                <a:gd name="connsiteX0" fmla="*/ 0 w 1481688"/>
                <a:gd name="connsiteY0" fmla="*/ 518591 h 1482251"/>
                <a:gd name="connsiteX1" fmla="*/ 740844 w 1481688"/>
                <a:gd name="connsiteY1" fmla="*/ 0 h 1482251"/>
                <a:gd name="connsiteX2" fmla="*/ 1481688 w 1481688"/>
                <a:gd name="connsiteY2" fmla="*/ 518591 h 1482251"/>
                <a:gd name="connsiteX3" fmla="*/ 1111266 w 1481688"/>
                <a:gd name="connsiteY3" fmla="*/ 518591 h 1482251"/>
                <a:gd name="connsiteX4" fmla="*/ 1111266 w 1481688"/>
                <a:gd name="connsiteY4" fmla="*/ 1482251 h 1482251"/>
                <a:gd name="connsiteX5" fmla="*/ 370422 w 1481688"/>
                <a:gd name="connsiteY5" fmla="*/ 1482251 h 1482251"/>
                <a:gd name="connsiteX6" fmla="*/ 370422 w 1481688"/>
                <a:gd name="connsiteY6" fmla="*/ 518591 h 1482251"/>
                <a:gd name="connsiteX7" fmla="*/ 0 w 1481688"/>
                <a:gd name="connsiteY7" fmla="*/ 518591 h 14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688" h="1482251">
                  <a:moveTo>
                    <a:pt x="518394" y="1482250"/>
                  </a:moveTo>
                  <a:lnTo>
                    <a:pt x="0" y="741126"/>
                  </a:lnTo>
                  <a:lnTo>
                    <a:pt x="518394" y="1"/>
                  </a:lnTo>
                  <a:lnTo>
                    <a:pt x="518394" y="370563"/>
                  </a:lnTo>
                  <a:lnTo>
                    <a:pt x="1481688" y="370563"/>
                  </a:lnTo>
                  <a:lnTo>
                    <a:pt x="1481688" y="1111688"/>
                  </a:lnTo>
                  <a:lnTo>
                    <a:pt x="518394" y="1111688"/>
                  </a:lnTo>
                  <a:lnTo>
                    <a:pt x="518394" y="1482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76" tIns="477102" rIns="106680" bIns="4771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500" b="1" dirty="0" smtClean="0">
                  <a:cs typeface="B Traffic" panose="00000400000000000000" pitchFamily="2" charset="-78"/>
                </a:rPr>
                <a:t>آموزشی</a:t>
              </a:r>
              <a:endParaRPr lang="en-US" sz="1500" b="1" kern="1200" dirty="0">
                <a:cs typeface="B Traffic" panose="00000400000000000000" pitchFamily="2" charset="-78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333861" y="1811735"/>
              <a:ext cx="1937951" cy="1481688"/>
            </a:xfrm>
            <a:custGeom>
              <a:avLst/>
              <a:gdLst>
                <a:gd name="connsiteX0" fmla="*/ 0 w 1481688"/>
                <a:gd name="connsiteY0" fmla="*/ 518591 h 1481688"/>
                <a:gd name="connsiteX1" fmla="*/ 740844 w 1481688"/>
                <a:gd name="connsiteY1" fmla="*/ 0 h 1481688"/>
                <a:gd name="connsiteX2" fmla="*/ 1481688 w 1481688"/>
                <a:gd name="connsiteY2" fmla="*/ 518591 h 1481688"/>
                <a:gd name="connsiteX3" fmla="*/ 1111266 w 1481688"/>
                <a:gd name="connsiteY3" fmla="*/ 518591 h 1481688"/>
                <a:gd name="connsiteX4" fmla="*/ 1111266 w 1481688"/>
                <a:gd name="connsiteY4" fmla="*/ 1481688 h 1481688"/>
                <a:gd name="connsiteX5" fmla="*/ 370422 w 1481688"/>
                <a:gd name="connsiteY5" fmla="*/ 1481688 h 1481688"/>
                <a:gd name="connsiteX6" fmla="*/ 370422 w 1481688"/>
                <a:gd name="connsiteY6" fmla="*/ 518591 h 1481688"/>
                <a:gd name="connsiteX7" fmla="*/ 0 w 1481688"/>
                <a:gd name="connsiteY7" fmla="*/ 518591 h 14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688" h="1481688">
                  <a:moveTo>
                    <a:pt x="963097" y="0"/>
                  </a:moveTo>
                  <a:lnTo>
                    <a:pt x="1481688" y="740844"/>
                  </a:lnTo>
                  <a:lnTo>
                    <a:pt x="963097" y="1481688"/>
                  </a:lnTo>
                  <a:lnTo>
                    <a:pt x="963097" y="1111266"/>
                  </a:lnTo>
                  <a:lnTo>
                    <a:pt x="0" y="1111266"/>
                  </a:lnTo>
                  <a:lnTo>
                    <a:pt x="0" y="370422"/>
                  </a:lnTo>
                  <a:lnTo>
                    <a:pt x="963097" y="370422"/>
                  </a:lnTo>
                  <a:lnTo>
                    <a:pt x="963097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1" tIns="477102" rIns="365974" bIns="47710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500" b="1" dirty="0" smtClean="0">
                  <a:cs typeface="B Traffic" panose="00000400000000000000" pitchFamily="2" charset="-78"/>
                </a:rPr>
                <a:t>دانشنما</a:t>
              </a:r>
              <a:endParaRPr lang="en-US" sz="1500" b="1" kern="1200" dirty="0">
                <a:cs typeface="B Traffic" panose="00000400000000000000" pitchFamily="2" charset="-7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96547" y="2215632"/>
            <a:ext cx="4635123" cy="67333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</a:schemeClr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008" y="3405673"/>
            <a:ext cx="301280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هدف: انگیزش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نمایشی بودن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هیجان انگیز بودن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ریتم سریع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chemeClr val="accent3">
                  <a:lumMod val="75000"/>
                </a:schemeClr>
              </a:solidFill>
              <a:latin typeface="Pooya TV" panose="00000500000000000000" pitchFamily="50" charset="-78"/>
              <a:cs typeface="B Traffic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accent3">
                  <a:lumMod val="75000"/>
                </a:schemeClr>
              </a:solidFill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89" y="3405673"/>
            <a:ext cx="301280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هدف: آموزش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مفهومی بودن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بیان و توضیح علمی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Pooya TV" panose="00000500000000000000" pitchFamily="50" charset="-78"/>
                <a:cs typeface="B Traffic" panose="00000400000000000000" pitchFamily="2" charset="-78"/>
              </a:rPr>
              <a:t>ریتم مناسب برای بیان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chemeClr val="accent1">
                  <a:lumMod val="75000"/>
                </a:schemeClr>
              </a:solidFill>
              <a:latin typeface="Pooya TV" panose="00000500000000000000" pitchFamily="50" charset="-78"/>
              <a:cs typeface="B Traffic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accent1">
                  <a:lumMod val="75000"/>
                </a:schemeClr>
              </a:solidFill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8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ساختار متداول</a:t>
            </a:r>
            <a:endParaRPr lang="fa-IR" b="1" dirty="0"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a-IR" sz="2000" b="1" dirty="0" smtClean="0">
                <a:cs typeface="B Traffic" panose="00000400000000000000" pitchFamily="2" charset="-78"/>
              </a:rPr>
              <a:t>استودیو</a:t>
            </a:r>
          </a:p>
          <a:p>
            <a:pPr>
              <a:buFont typeface="+mj-lt"/>
              <a:buAutoNum type="arabicPeriod"/>
            </a:pPr>
            <a:r>
              <a:rPr lang="fa-IR" sz="2000" b="1" dirty="0" smtClean="0">
                <a:cs typeface="B Traffic" panose="00000400000000000000" pitchFamily="2" charset="-78"/>
              </a:rPr>
              <a:t>مجری طناز-شو من</a:t>
            </a:r>
          </a:p>
          <a:p>
            <a:pPr>
              <a:buFont typeface="+mj-lt"/>
              <a:buAutoNum type="arabicPeriod"/>
            </a:pPr>
            <a:r>
              <a:rPr lang="fa-IR" sz="2000" b="1" dirty="0" smtClean="0">
                <a:cs typeface="B Traffic" panose="00000400000000000000" pitchFamily="2" charset="-78"/>
              </a:rPr>
              <a:t>کارشناس-شو من</a:t>
            </a:r>
          </a:p>
          <a:p>
            <a:pPr>
              <a:buFont typeface="+mj-lt"/>
              <a:buAutoNum type="arabicPeriod"/>
            </a:pPr>
            <a:r>
              <a:rPr lang="fa-IR" sz="2000" b="1" dirty="0" smtClean="0">
                <a:cs typeface="B Traffic" panose="00000400000000000000" pitchFamily="2" charset="-78"/>
              </a:rPr>
              <a:t>با حضور یا بدون حضور حضار</a:t>
            </a:r>
          </a:p>
          <a:p>
            <a:pPr>
              <a:buFont typeface="+mj-lt"/>
              <a:buAutoNum type="arabicPeriod"/>
            </a:pPr>
            <a:endParaRPr lang="fa-IR" sz="20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89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latin typeface="Pooya TV" panose="00000500000000000000" pitchFamily="50" charset="-78"/>
                <a:cs typeface="B Traffic" panose="00000400000000000000" pitchFamily="2" charset="-78"/>
              </a:rPr>
              <a:t>چالشهای برنامه سازی علمی</a:t>
            </a:r>
            <a:endParaRPr lang="fa-IR" b="1" dirty="0">
              <a:latin typeface="Pooya TV" panose="00000500000000000000" pitchFamily="50" charset="-78"/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Traffic" panose="00000400000000000000" pitchFamily="2" charset="-78"/>
              </a:rPr>
              <a:t>پرهیز از کج فهمی و تصور غلط </a:t>
            </a:r>
            <a:r>
              <a:rPr lang="en-US" b="1" dirty="0" smtClean="0">
                <a:cs typeface="B Traffic" panose="00000400000000000000" pitchFamily="2" charset="-78"/>
              </a:rPr>
              <a:t>Misconception</a:t>
            </a:r>
            <a:endParaRPr lang="fa-IR" b="1" dirty="0" smtClean="0">
              <a:cs typeface="B Traffic" panose="00000400000000000000" pitchFamily="2" charset="-78"/>
            </a:endParaRPr>
          </a:p>
          <a:p>
            <a:pPr marL="0" indent="0">
              <a:buNone/>
            </a:pPr>
            <a:endParaRPr lang="fa-IR" b="1" dirty="0" smtClean="0">
              <a:cs typeface="B Traffic" panose="00000400000000000000" pitchFamily="2" charset="-78"/>
            </a:endParaRPr>
          </a:p>
          <a:p>
            <a:r>
              <a:rPr lang="fa-IR" b="1" dirty="0" smtClean="0">
                <a:cs typeface="B Traffic" panose="00000400000000000000" pitchFamily="2" charset="-78"/>
              </a:rPr>
              <a:t>زبان دقیق </a:t>
            </a:r>
          </a:p>
          <a:p>
            <a:pPr lvl="1"/>
            <a:r>
              <a:rPr lang="fa-IR" b="1" dirty="0" smtClean="0">
                <a:cs typeface="B Traffic" panose="00000400000000000000" pitchFamily="2" charset="-78"/>
              </a:rPr>
              <a:t>بدون اشتباه در واژه ها</a:t>
            </a:r>
          </a:p>
          <a:p>
            <a:pPr lvl="1"/>
            <a:r>
              <a:rPr lang="fa-IR" b="1" dirty="0" smtClean="0">
                <a:cs typeface="B Traffic" panose="00000400000000000000" pitchFamily="2" charset="-78"/>
              </a:rPr>
              <a:t>دقت در قیدها و سورها (همه، هیچ، بعضی، هرگز، گاهی، همیشه، معمولا و ...)</a:t>
            </a:r>
          </a:p>
          <a:p>
            <a:pPr marL="457200" lvl="1" indent="0">
              <a:buNone/>
            </a:pPr>
            <a:endParaRPr lang="fa-IR" b="1" dirty="0" smtClean="0">
              <a:cs typeface="B Traffic" panose="00000400000000000000" pitchFamily="2" charset="-78"/>
            </a:endParaRPr>
          </a:p>
          <a:p>
            <a:r>
              <a:rPr lang="fa-IR" b="1" dirty="0" smtClean="0">
                <a:cs typeface="B Traffic" panose="00000400000000000000" pitchFamily="2" charset="-78"/>
              </a:rPr>
              <a:t>مشکلات اجرایی در اجرای آزمایشها</a:t>
            </a:r>
          </a:p>
          <a:p>
            <a:pPr lvl="1"/>
            <a:endParaRPr lang="fa-IR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05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Traffic" panose="00000400000000000000" pitchFamily="2" charset="-78"/>
              </a:rPr>
              <a:t>سابقه اجرا</a:t>
            </a:r>
            <a:endParaRPr lang="fa-IR" sz="4000" dirty="0"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585"/>
            <a:ext cx="8596668" cy="4613778"/>
          </a:xfrm>
        </p:spPr>
        <p:txBody>
          <a:bodyPr/>
          <a:lstStyle/>
          <a:p>
            <a:r>
              <a:rPr lang="fa-IR" dirty="0" smtClean="0">
                <a:cs typeface="B Traffic" panose="00000400000000000000" pitchFamily="2" charset="-78"/>
              </a:rPr>
              <a:t>آلمان: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Traffic" panose="00000400000000000000" pitchFamily="2" charset="-78"/>
              </a:rPr>
              <a:t>اجرای </a:t>
            </a:r>
            <a:r>
              <a:rPr lang="en-US" dirty="0">
                <a:cs typeface="B Traffic" panose="00000400000000000000" pitchFamily="2" charset="-78"/>
              </a:rPr>
              <a:t>Science Show</a:t>
            </a:r>
            <a:r>
              <a:rPr lang="fa-IR" dirty="0">
                <a:cs typeface="B Traffic" panose="00000400000000000000" pitchFamily="2" charset="-78"/>
              </a:rPr>
              <a:t> در تلویزیون در اروپا و امریکا سابقه ای طولانی دارد. در شبکه </a:t>
            </a:r>
            <a:r>
              <a:rPr lang="en-US" dirty="0">
                <a:cs typeface="B Traffic" panose="00000400000000000000" pitchFamily="2" charset="-78"/>
              </a:rPr>
              <a:t>ZDF</a:t>
            </a:r>
            <a:r>
              <a:rPr lang="fa-IR" dirty="0">
                <a:cs typeface="B Traffic" panose="00000400000000000000" pitchFamily="2" charset="-78"/>
              </a:rPr>
              <a:t> آلمان که شبکه دوم تلویزیون آلمان است برنامه ای با نام «بدانیم چگونه» به مدت بیش از 16 سال از سال    1986 تا 1999 و سپس 2002تا2004 پخش می‌شد که با حضور اقشار مختلف جامعه و در سنین مختلف در بهترین ساعات (ساعات اولیه شب) پخش می شد.</a:t>
            </a:r>
            <a:endParaRPr lang="fa-IR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754" y="3894162"/>
            <a:ext cx="2188654" cy="164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45" y="3894162"/>
            <a:ext cx="2499577" cy="166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71" y="3865228"/>
            <a:ext cx="2245146" cy="16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Traffic" panose="00000400000000000000" pitchFamily="2" charset="-78"/>
              </a:rPr>
              <a:t>امریکا</a:t>
            </a:r>
            <a:endParaRPr lang="fa-IR" b="1" dirty="0"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2269"/>
            <a:ext cx="8596668" cy="46790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cs typeface="B Traffic" panose="00000400000000000000" pitchFamily="2" charset="-78"/>
              </a:rPr>
              <a:t>در ایالات متحده هم سابقه اجرای این گونه برنامه ها بسیار طولانی است از جمله معروفترین این برنامه ها که از تلویزیون ایران (پیش از انقلاب) هم پخش شده است </a:t>
            </a:r>
            <a:r>
              <a:rPr lang="en-US" dirty="0">
                <a:cs typeface="B Traffic" panose="00000400000000000000" pitchFamily="2" charset="-78"/>
              </a:rPr>
              <a:t>Watch Mr. Wizard  </a:t>
            </a:r>
            <a:r>
              <a:rPr lang="fa-IR" dirty="0">
                <a:cs typeface="B Traffic" panose="00000400000000000000" pitchFamily="2" charset="-78"/>
              </a:rPr>
              <a:t>است که طی سالهای 1951تا 1965 و سپس 1971و 1972 و در انتها  با عنوان </a:t>
            </a:r>
            <a:r>
              <a:rPr lang="en-US" dirty="0">
                <a:cs typeface="B Traffic" panose="00000400000000000000" pitchFamily="2" charset="-78"/>
              </a:rPr>
              <a:t>Mr. Wizard's World  </a:t>
            </a:r>
            <a:r>
              <a:rPr lang="fa-IR" dirty="0">
                <a:cs typeface="B Traffic" panose="00000400000000000000" pitchFamily="2" charset="-78"/>
              </a:rPr>
              <a:t>در سالهای 1983 تا 1990  تولید و پخش شده اند.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59" y="3364797"/>
            <a:ext cx="2243522" cy="1639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06" y="3350801"/>
            <a:ext cx="218255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96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458</TotalTime>
  <Words>484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Arabic</vt:lpstr>
      <vt:lpstr>Arial</vt:lpstr>
      <vt:lpstr>B Traffic</vt:lpstr>
      <vt:lpstr>Pooya TV</vt:lpstr>
      <vt:lpstr>Tahoma</vt:lpstr>
      <vt:lpstr>Trebuchet MS</vt:lpstr>
      <vt:lpstr>Wingdings 3</vt:lpstr>
      <vt:lpstr>Facet</vt:lpstr>
      <vt:lpstr>Science Show</vt:lpstr>
      <vt:lpstr>دانش و علم</vt:lpstr>
      <vt:lpstr>واژگان مرتبط با برنامه های علمی:</vt:lpstr>
      <vt:lpstr>تعریف دانش‌نما :</vt:lpstr>
      <vt:lpstr>طیف برنامه های علمی</vt:lpstr>
      <vt:lpstr>ساختار متداول</vt:lpstr>
      <vt:lpstr>چالشهای برنامه سازی علمی</vt:lpstr>
      <vt:lpstr>سابقه اجرا</vt:lpstr>
      <vt:lpstr>امریکا</vt:lpstr>
      <vt:lpstr>امریکا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Show</dc:title>
  <dc:creator>Windows User</dc:creator>
  <cp:lastModifiedBy>Windows User</cp:lastModifiedBy>
  <cp:revision>22</cp:revision>
  <dcterms:created xsi:type="dcterms:W3CDTF">2018-12-18T08:31:43Z</dcterms:created>
  <dcterms:modified xsi:type="dcterms:W3CDTF">2019-02-20T11:28:17Z</dcterms:modified>
</cp:coreProperties>
</file>